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95" r:id="rId18"/>
    <p:sldId id="296" r:id="rId19"/>
    <p:sldId id="292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94" r:id="rId31"/>
    <p:sldId id="287" r:id="rId32"/>
    <p:sldId id="288" r:id="rId33"/>
    <p:sldId id="289" r:id="rId34"/>
    <p:sldId id="290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6" autoAdjust="0"/>
    <p:restoredTop sz="81495" autoAdjust="0"/>
  </p:normalViewPr>
  <p:slideViewPr>
    <p:cSldViewPr>
      <p:cViewPr varScale="1">
        <p:scale>
          <a:sx n="59" d="100"/>
          <a:sy n="59" d="100"/>
        </p:scale>
        <p:origin x="-166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83BB2A-9EEF-4EC7-ACA2-0E4A9F641A97}" type="datetimeFigureOut">
              <a:rPr lang="ru-RU" smtClean="0"/>
              <a:t>14.03.2015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D82BC7-0BB9-46DE-86E9-926B1B425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980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shared.ru/slide/154727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Образовательная область «Физическое</a:t>
            </a:r>
            <a:r>
              <a:rPr lang="ru-RU" baseline="0" dirty="0" smtClean="0"/>
              <a:t> развитие» представлена в основной образовательной программе ДОУ двумя областями это: «Физическая культура» и «Здоровье» которые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включают приобретение опыта в следующих видах поведения детей: двигательной, в том числе связанной с выполнением упражнений, направленных на развитие таких физических качеств, как координация и гибкость, способствующих правильному формированию опорно-двигательной системы организма, развитию координации движений, крупной и мелкой моторики обеих рук, а также с правильным, не наносящим ущерба организму, выполнением основных движений (ходьба, бег, мягкие прыжки). Формирование начальных представлений о некоторых видах спорта, овладение подвижными играми с правилами. Становление целенаправленности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саморегуляции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двигательной сфере, становление ценностей здорового образа жизни, овладение его элементарными нормами и правилами (в питании, двигательном режиме, закаливании, при формировании полезных привычек)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Реализации</a:t>
            </a:r>
            <a:r>
              <a:rPr lang="ru-RU" sz="1200" baseline="0" dirty="0" smtClean="0"/>
              <a:t> о</a:t>
            </a:r>
            <a:r>
              <a:rPr lang="ru-RU" dirty="0" smtClean="0"/>
              <a:t>бразовательной области «Физическое</a:t>
            </a:r>
            <a:r>
              <a:rPr lang="ru-RU" baseline="0" dirty="0" smtClean="0"/>
              <a:t> развитие» </a:t>
            </a:r>
            <a:r>
              <a:rPr lang="ru-RU" sz="1200" baseline="0" dirty="0" smtClean="0"/>
              <a:t>проходит 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через интеграцию деятельности дошкольников  в </a:t>
            </a:r>
            <a:r>
              <a:rPr lang="ru-RU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здоровьесберегающей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среде  ДОУ.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Потому что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правильно организованная предметная среда является гарантией безопасного развития ребёнка, а грамотно подобранное оборудование способствует расширению диапазона двигательной активности и сохранению здоровья дошкольников. 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aseline="0" dirty="0" smtClean="0"/>
              <a:t> </a:t>
            </a:r>
            <a:endParaRPr lang="ru-RU" dirty="0" smtClean="0"/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82BC7-0BB9-46DE-86E9-926B1B425B0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086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 smtClean="0"/>
              <a:t>Все возрастные группы имеют свой «спортивный уголок», который предназначен для организации игровых упражнений, направленных на регулирование двигательной активности детей. Мячи разных размеров, мячи-утяжелители,  разнообразные </a:t>
            </a:r>
            <a:r>
              <a:rPr lang="ru-RU" dirty="0" err="1" smtClean="0"/>
              <a:t>массажёры</a:t>
            </a:r>
            <a:r>
              <a:rPr lang="ru-RU" dirty="0" smtClean="0"/>
              <a:t> и оборудование, сделанное своими руками - все это эффективно используется для физического развития детей, формированию правильной осанки и предупреждению плоскостопия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576CC6-F071-4C53-AB92-A72DBF55A78C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 smtClean="0"/>
              <a:t>Спортивная площадка имеет обширный участок с различными конструкциями. На ней размещены баскетбольные щиты, стойки для натягивания сетки, стенка-лестница, </a:t>
            </a:r>
            <a:r>
              <a:rPr lang="ru-RU" dirty="0" err="1" smtClean="0"/>
              <a:t>рукоход</a:t>
            </a:r>
            <a:r>
              <a:rPr lang="ru-RU" dirty="0" smtClean="0"/>
              <a:t>, лабиринт</a:t>
            </a:r>
          </a:p>
          <a:p>
            <a:pPr eaLnBrk="1" hangingPunct="1"/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53EA04-7BB3-4F1C-BAC0-C4A15BA43B0E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 smtClean="0"/>
              <a:t>Бум, шаговые столбы</a:t>
            </a:r>
          </a:p>
          <a:p>
            <a:pPr eaLnBrk="1" hangingPunct="1"/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AF7853-6683-4ECC-A0D1-586F74D21E21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 smtClean="0"/>
              <a:t>Футбольные ворота,  яма для прыжков,  площадка для подвижных игр и беговые дорожки. </a:t>
            </a:r>
          </a:p>
          <a:p>
            <a:pPr eaLnBrk="1" hangingPunct="1"/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6A18F5-FE6C-4C3B-8BE9-31A71982CFBC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 smtClean="0"/>
              <a:t>Все игровые площадки также снабжены спортивным оборудованием для развития у детей всех групп мышц.</a:t>
            </a:r>
          </a:p>
          <a:p>
            <a:pPr eaLnBrk="1" hangingPunct="1"/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736ACE-6FF9-49E0-8E9A-7D1C9699D7BA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 smtClean="0"/>
              <a:t>На участке дошкольного учреждения функционирует «Тропа здоровья» предназначенная для массажа стопы и координации вестибулярного аппарата.                                                                                                                                   </a:t>
            </a:r>
            <a:r>
              <a:rPr lang="ru-RU" b="1" dirty="0" smtClean="0"/>
              <a:t>  </a:t>
            </a:r>
            <a:r>
              <a:rPr lang="ru-RU" dirty="0" smtClean="0"/>
              <a:t>                                            </a:t>
            </a:r>
          </a:p>
          <a:p>
            <a:pPr eaLnBrk="1" hangingPunct="1"/>
            <a:r>
              <a:rPr lang="ru-RU" dirty="0" smtClean="0"/>
              <a:t>Всё это повышает интерес к физкультуре, развивает жизненно – важные физические качества, увеличивает плотность занятий и позволяет с большей нагрузкой выполнять основные виды упражнений.</a:t>
            </a:r>
            <a:r>
              <a:rPr lang="ru-RU" b="1" dirty="0" smtClean="0"/>
              <a:t> 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EE85EC-5B85-401F-8B00-47A3549E3CD9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0" dirty="0" smtClean="0">
                <a:solidFill>
                  <a:srgbClr val="33CC33"/>
                </a:solidFill>
                <a:latin typeface="Times New Roman" pitchFamily="18" charset="0"/>
                <a:cs typeface="Times New Roman" pitchFamily="18" charset="0"/>
              </a:rPr>
              <a:t>В детском саду работает</a:t>
            </a:r>
            <a:r>
              <a:rPr lang="ru-RU" sz="1400" b="0" baseline="0" dirty="0" smtClean="0">
                <a:solidFill>
                  <a:srgbClr val="33CC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0" dirty="0" smtClean="0">
                <a:solidFill>
                  <a:srgbClr val="33CC33"/>
                </a:solidFill>
                <a:latin typeface="Times New Roman" pitchFamily="18" charset="0"/>
                <a:cs typeface="Times New Roman" pitchFamily="18" charset="0"/>
              </a:rPr>
              <a:t> педагог-психолог.</a:t>
            </a:r>
            <a:r>
              <a:rPr lang="ru-RU" sz="1400" b="0" baseline="0" dirty="0" smtClean="0">
                <a:solidFill>
                  <a:srgbClr val="33CC33"/>
                </a:solidFill>
                <a:latin typeface="Times New Roman" pitchFamily="18" charset="0"/>
                <a:cs typeface="Times New Roman" pitchFamily="18" charset="0"/>
              </a:rPr>
              <a:t> Его кабинет оснащен современным игровым, коррекционным и учебным оборудованием, что помогает ему изучать индивидуальные особенности воспитанников, проводить коррекционную и просветительскую работу, формировать у детей навыки коммуникативного общения и адаптироваться к детскому саду. </a:t>
            </a:r>
            <a:endParaRPr lang="ru-RU" sz="14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82BC7-0BB9-46DE-86E9-926B1B425B0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6557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Лого-пункт, который посещают дети с речевыми нарушениями оснащен учебно-методическими пособиями, дидактическими играми,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наглядным материалом для коррекции речевых расстройств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82BC7-0BB9-46DE-86E9-926B1B425B0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761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dirty="0" smtClean="0"/>
              <a:t>ДОУ</a:t>
            </a:r>
            <a:r>
              <a:rPr lang="ru-RU" baseline="0" dirty="0" smtClean="0"/>
              <a:t> так же оснащено необходимым медицинским оборудованием для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проведения обследований по скрининг - программе и выявления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патологий, проведения социальных, санитарных и специальных мер по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филактике и нераспространению инфекционных заболеваний,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предупреждению острых заболеваний методами неспецифической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профилактики,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оказания скорой помощи при неотложных состояниях.</a:t>
            </a:r>
          </a:p>
          <a:p>
            <a:pPr eaLnBrk="1" hangingPunct="1"/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/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Созданная образовательная среда позволяет использовать в работе ДОУ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здоровьесберегающие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технологии</a:t>
            </a:r>
            <a:r>
              <a:rPr lang="ru-RU" sz="1200" dirty="0" smtClean="0">
                <a:latin typeface="Calibri" pitchFamily="34" charset="0"/>
              </a:rPr>
              <a:t> </a:t>
            </a:r>
            <a:r>
              <a:rPr lang="ru-RU" sz="1200" dirty="0" err="1" smtClean="0">
                <a:latin typeface="Calibri" pitchFamily="34" charset="0"/>
              </a:rPr>
              <a:t>обеспечающие</a:t>
            </a:r>
            <a:r>
              <a:rPr lang="ru-RU" sz="1200" dirty="0" smtClean="0">
                <a:latin typeface="Calibri" pitchFamily="34" charset="0"/>
              </a:rPr>
              <a:t> высокий уровень здоровья воспитанников детского сада и воспитание культуры, как совокупности осознанного отношения ребенка к здоровому образу жизни человека, </a:t>
            </a:r>
            <a:r>
              <a:rPr lang="ru-RU" sz="1200" dirty="0" err="1" smtClean="0">
                <a:latin typeface="Calibri" pitchFamily="34" charset="0"/>
              </a:rPr>
              <a:t>валеологической</a:t>
            </a:r>
            <a:r>
              <a:rPr lang="ru-RU" sz="1200" dirty="0" smtClean="0">
                <a:latin typeface="Calibri" pitchFamily="34" charset="0"/>
              </a:rPr>
              <a:t> компетентности, позволяющей дошкольнику самостоятельно и эффективно решать задачи здорового образа жизни и безопасного поведения, оказание элементарной медицинской, психологической самопомощи.</a:t>
            </a:r>
          </a:p>
          <a:p>
            <a:pPr eaLnBrk="1" hangingPunct="1"/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EE85EC-5B85-401F-8B00-47A3549E3CD9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 smtClean="0"/>
              <a:t>В систему здоровьесбережения в ДОУ входят следующие формы работы проводимые педагогами ДОУ : </a:t>
            </a:r>
          </a:p>
          <a:p>
            <a:pPr eaLnBrk="1" hangingPunct="1"/>
            <a:r>
              <a:rPr lang="ru-RU" dirty="0" smtClean="0"/>
              <a:t>-различные оздоровительные режимы (адаптационный, гибкий, щадящий, по сезонам, на время каникул);</a:t>
            </a:r>
          </a:p>
          <a:p>
            <a:pPr eaLnBrk="1" hangingPunct="1"/>
            <a:r>
              <a:rPr lang="ru-RU" dirty="0" smtClean="0"/>
              <a:t>- комплекс закаливающих мероприятий (воздушное закаливание, хождение по дорожкам здоровья, профилактика плоскостопия; хождение босиком,  полоскание горла и рта, максимальное пребывание детей на свежем воздухе, бодрящая гимнастика);</a:t>
            </a:r>
          </a:p>
          <a:p>
            <a:pPr eaLnBrk="1" hangingPunct="1"/>
            <a:r>
              <a:rPr lang="ru-RU" dirty="0" smtClean="0"/>
              <a:t>- физкультурные занятия всех типов; </a:t>
            </a:r>
          </a:p>
          <a:p>
            <a:pPr eaLnBrk="1" hangingPunct="1"/>
            <a:r>
              <a:rPr lang="ru-RU" dirty="0" smtClean="0"/>
              <a:t>- организация </a:t>
            </a:r>
            <a:r>
              <a:rPr lang="ru-RU" dirty="0" smtClean="0">
                <a:hlinkClick r:id="rId3" tooltip="рациональное питание"/>
              </a:rPr>
              <a:t>рационального питания</a:t>
            </a:r>
            <a:r>
              <a:rPr lang="ru-RU" dirty="0" smtClean="0"/>
              <a:t>, витаминизация блюд и фитотерапия,</a:t>
            </a:r>
          </a:p>
          <a:p>
            <a:pPr eaLnBrk="1" hangingPunct="1"/>
            <a:r>
              <a:rPr lang="ru-RU" dirty="0" smtClean="0"/>
              <a:t>-медико-профилактическая работа с детьми и родителями; </a:t>
            </a:r>
          </a:p>
          <a:p>
            <a:pPr eaLnBrk="1" hangingPunct="1"/>
            <a:r>
              <a:rPr lang="ru-RU" dirty="0" smtClean="0"/>
              <a:t>-соблюдение требований СанПиНа к организации педагогического процесса;</a:t>
            </a:r>
          </a:p>
          <a:p>
            <a:pPr eaLnBrk="1" hangingPunct="1"/>
            <a:r>
              <a:rPr lang="ru-RU" dirty="0" smtClean="0"/>
              <a:t>- комплекс мероприятий по сохранению физического и психологического здоровья педагогов</a:t>
            </a:r>
          </a:p>
          <a:p>
            <a:pPr eaLnBrk="1" hangingPunct="1"/>
            <a:r>
              <a:rPr lang="ru-RU" dirty="0" smtClean="0"/>
              <a:t>      - внедрение в работу дифференцированного подхода в физическом воспитании мальчиков и девочек старшего дошкольного возраста;</a:t>
            </a:r>
          </a:p>
          <a:p>
            <a:pPr eaLnBrk="1" hangingPunct="1"/>
            <a:r>
              <a:rPr lang="ru-RU" dirty="0" smtClean="0"/>
              <a:t>         - создание программы «Растишка» по </a:t>
            </a:r>
            <a:r>
              <a:rPr lang="ru-RU" dirty="0" err="1" smtClean="0"/>
              <a:t>здоровьеформирующему</a:t>
            </a:r>
            <a:r>
              <a:rPr lang="ru-RU" dirty="0" smtClean="0"/>
              <a:t> физическому  развитию детей дошкольного возраста, которая предусматривает охрану жизни и укрепление здоровья ребенка, профилактику негативных эмоций и нервных срывов, совершенствование всех функций организма, полноценное физическое развитие, формирование отношения к здоровью, как величайшей ценности в жизни</a:t>
            </a:r>
          </a:p>
          <a:p>
            <a:pPr eaLnBrk="1" hangingPunct="1"/>
            <a:r>
              <a:rPr lang="ru-RU" dirty="0" smtClean="0"/>
              <a:t>      - написание программ педагогами ДОУ по </a:t>
            </a:r>
            <a:r>
              <a:rPr lang="ru-RU" dirty="0" err="1" smtClean="0"/>
              <a:t>здоровьесбережению</a:t>
            </a:r>
            <a:r>
              <a:rPr lang="ru-RU" dirty="0" smtClean="0"/>
              <a:t>  </a:t>
            </a:r>
            <a:r>
              <a:rPr lang="ru-RU" dirty="0" err="1" smtClean="0"/>
              <a:t>Апариной</a:t>
            </a:r>
            <a:r>
              <a:rPr lang="ru-RU" dirty="0" smtClean="0"/>
              <a:t> В.К. «</a:t>
            </a:r>
            <a:r>
              <a:rPr lang="ru-RU" dirty="0" err="1" smtClean="0"/>
              <a:t>Здоровейка</a:t>
            </a:r>
            <a:r>
              <a:rPr lang="ru-RU" dirty="0" smtClean="0"/>
              <a:t>», </a:t>
            </a:r>
            <a:r>
              <a:rPr lang="ru-RU" dirty="0" err="1" smtClean="0"/>
              <a:t>Шолмовой</a:t>
            </a:r>
            <a:r>
              <a:rPr lang="ru-RU" dirty="0" smtClean="0"/>
              <a:t> Н.А. «Интегрированный подход в физическом воспитании детей старшей группы посредством музыкального сопровождения», программа по дифференцированному подходу в физическом воспитании мальчиков и девочек старшего дошкольного возраста </a:t>
            </a:r>
            <a:r>
              <a:rPr lang="ru-RU" dirty="0" err="1" smtClean="0"/>
              <a:t>Мелехиной</a:t>
            </a:r>
            <a:r>
              <a:rPr lang="ru-RU" dirty="0" smtClean="0"/>
              <a:t> Н.А., методического пособия «Нетрадиционные подходы к физическому воспитанию детей в ДОУ»  изданного ООО «Издательство» Детство-Пресс» авторами которого являются </a:t>
            </a:r>
            <a:r>
              <a:rPr lang="ru-RU" dirty="0" err="1" smtClean="0"/>
              <a:t>Мелехина</a:t>
            </a:r>
            <a:r>
              <a:rPr lang="ru-RU" dirty="0" smtClean="0"/>
              <a:t> Н.А. и </a:t>
            </a:r>
            <a:r>
              <a:rPr lang="ru-RU" dirty="0" err="1" smtClean="0"/>
              <a:t>Колмыкова</a:t>
            </a:r>
            <a:r>
              <a:rPr lang="ru-RU" dirty="0" smtClean="0"/>
              <a:t> Л.А.</a:t>
            </a:r>
          </a:p>
          <a:p>
            <a:pPr eaLnBrk="1" hangingPunct="1"/>
            <a:r>
              <a:rPr lang="ru-RU" dirty="0" smtClean="0"/>
              <a:t>- инновационные технологии оздоровления и профилактики (ритмопластика, </a:t>
            </a:r>
            <a:r>
              <a:rPr lang="ru-RU" dirty="0" err="1" smtClean="0"/>
              <a:t>логоритмика</a:t>
            </a:r>
            <a:r>
              <a:rPr lang="ru-RU" dirty="0" smtClean="0"/>
              <a:t>, сухой бассейн, </a:t>
            </a:r>
            <a:r>
              <a:rPr lang="ru-RU" dirty="0" err="1" smtClean="0"/>
              <a:t>массажёры</a:t>
            </a:r>
            <a:r>
              <a:rPr lang="ru-RU" dirty="0" smtClean="0"/>
              <a:t>, тактильные дорожки, </a:t>
            </a:r>
            <a:r>
              <a:rPr lang="ru-RU" dirty="0" err="1" smtClean="0"/>
              <a:t>пескотерапия</a:t>
            </a:r>
            <a:r>
              <a:rPr lang="ru-RU" dirty="0" smtClean="0"/>
              <a:t>, </a:t>
            </a:r>
            <a:r>
              <a:rPr lang="ru-RU" dirty="0" err="1" smtClean="0"/>
              <a:t>сказкотерапия</a:t>
            </a:r>
            <a:r>
              <a:rPr lang="ru-RU" dirty="0" smtClean="0"/>
              <a:t>, музыкотерапия, </a:t>
            </a:r>
            <a:r>
              <a:rPr lang="ru-RU" dirty="0" err="1" smtClean="0"/>
              <a:t>арттерапия</a:t>
            </a:r>
            <a:r>
              <a:rPr lang="ru-RU" dirty="0" smtClean="0"/>
              <a:t>); </a:t>
            </a:r>
          </a:p>
          <a:p>
            <a:pPr eaLnBrk="1" hangingPunct="1"/>
            <a:r>
              <a:rPr lang="ru-RU" dirty="0" smtClean="0"/>
              <a:t> </a:t>
            </a:r>
          </a:p>
          <a:p>
            <a:pPr eaLnBrk="1" hangingPunct="1"/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09599D-A1DF-40D1-9BAB-C7B482F87967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200" b="0" dirty="0" smtClean="0">
                <a:solidFill>
                  <a:srgbClr val="FF0000"/>
                </a:solidFill>
              </a:rPr>
              <a:t>Развивающая предметно-пространственная среда </a:t>
            </a:r>
            <a:r>
              <a:rPr lang="ru-RU" dirty="0" smtClean="0"/>
              <a:t>ДОУ </a:t>
            </a:r>
            <a:r>
              <a:rPr lang="ru-RU" baseline="0" dirty="0" smtClean="0"/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содержательно - насыщенна,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трансформируема,    поли функциональна,  вариативна,  доступна и безопасна </a:t>
            </a:r>
            <a:r>
              <a:rPr lang="ru-RU" dirty="0" smtClean="0"/>
              <a:t> гарантирует охрану и укрепление физического и психологического здоровья дошкольников, соответствует санитарно - эпидемиологическим правилам и нормативам. </a:t>
            </a:r>
          </a:p>
          <a:p>
            <a:r>
              <a:rPr lang="ru-RU" dirty="0" smtClean="0"/>
              <a:t>Для реализации данной области в ДОУ имеются:</a:t>
            </a:r>
            <a:r>
              <a:rPr lang="ru-RU" baseline="0" dirty="0" smtClean="0"/>
              <a:t> спортивный, тренажерный и музыкальный залы, лого-пункт, кабинет педагога-психолога, медицинский блок, спортивные уголки в каждой группе, на территории детского сада имеется спортивная площадка, тропа здоровья.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В спортивном зале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проходит организованная образовательная деятельность по физической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культуре. Это открывает возможность не только для физического развития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воспитанников, но и для релаксации, сенсорного развития, для создания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положительного эмоционального состояния, для адаптации детей к новым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условиям пребывания, для закаливания, для восстановления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психологического равновесия, для проведения комплексной непосредственно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образовательной деятельности,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проведения лечебной физкультуры.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/>
            <a:r>
              <a:rPr lang="ru-RU" dirty="0" smtClean="0"/>
              <a:t>Зал</a:t>
            </a:r>
            <a:r>
              <a:rPr lang="ru-RU" baseline="0" dirty="0" smtClean="0"/>
              <a:t> </a:t>
            </a:r>
            <a:r>
              <a:rPr lang="ru-RU" dirty="0" smtClean="0"/>
              <a:t>оснащен современным</a:t>
            </a:r>
            <a:r>
              <a:rPr lang="ru-RU" b="1" dirty="0" smtClean="0"/>
              <a:t> </a:t>
            </a:r>
            <a:r>
              <a:rPr lang="ru-RU" dirty="0" smtClean="0"/>
              <a:t>оборудованием: гимнастической стенкой с набором приставных досок и лестниц, </a:t>
            </a:r>
            <a:r>
              <a:rPr lang="ru-RU" dirty="0" err="1" smtClean="0"/>
              <a:t>скалодромом</a:t>
            </a:r>
            <a:r>
              <a:rPr lang="ru-RU" dirty="0" smtClean="0"/>
              <a:t>, мячами разного размера и веса, разнообразными коррекционными дорожками, </a:t>
            </a:r>
            <a:r>
              <a:rPr lang="ru-RU" dirty="0" err="1" smtClean="0"/>
              <a:t>фитболами</a:t>
            </a:r>
            <a:r>
              <a:rPr lang="ru-RU" dirty="0" smtClean="0"/>
              <a:t>,  мелким спортивным инвентарем</a:t>
            </a:r>
          </a:p>
          <a:p>
            <a:pPr eaLnBrk="1" hangingPunct="1"/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075D2C-35FF-4E73-BBE6-A3B451FF37E3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педагогов используют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интернет-ресурсы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целях улучшения качества физкультурно-оздоровительной работы с детьми; </a:t>
            </a:r>
            <a:endParaRPr lang="ru-RU" dirty="0" smtClean="0"/>
          </a:p>
          <a:p>
            <a:pPr eaLnBrk="1" hangingPunct="1"/>
            <a:endParaRPr lang="ru-RU" dirty="0" smtClean="0"/>
          </a:p>
          <a:p>
            <a:pPr eaLnBrk="1" hangingPunct="1"/>
            <a:r>
              <a:rPr lang="ru-RU" dirty="0" smtClean="0"/>
              <a:t>Педагогами </a:t>
            </a:r>
            <a:r>
              <a:rPr lang="ru-RU" dirty="0" smtClean="0"/>
              <a:t>детского сада проводятся разнообразные формы физкультурно-оздоровительной работы:</a:t>
            </a:r>
          </a:p>
          <a:p>
            <a:pPr eaLnBrk="1" hangingPunct="1"/>
            <a:r>
              <a:rPr lang="ru-RU" dirty="0" smtClean="0"/>
              <a:t>- проведение физкультурных занятий воспитателем по физкультуре (2 раза в неделю в зале, 1 раз на улице), на которых особое внимание уделяется двигательным умениям и навыкам, где наряду с традиционными формами проведения занятий воспитателем по физической культуре  проводятся и нетрадиционные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5FBC83-68E3-425B-9A4E-B1CB61620405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Индивидуальная работа по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развитию движений на прогулке</a:t>
            </a:r>
          </a:p>
          <a:p>
            <a:pPr eaLnBrk="1" hangingPunct="1"/>
            <a:r>
              <a:rPr lang="ru-RU" dirty="0" smtClean="0"/>
              <a:t>- дозированная ходьба и спортивный час на прогулке в дни, когда отсутствуют физкультурные занятия</a:t>
            </a:r>
          </a:p>
          <a:p>
            <a:r>
              <a:rPr lang="ru-RU" dirty="0" smtClean="0"/>
              <a:t>-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оздоровительный бег 1 раза в неделю, подгруппами по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5- 7 человек во время утренней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прогулки</a:t>
            </a:r>
            <a:endParaRPr lang="ru-RU" dirty="0" smtClean="0"/>
          </a:p>
          <a:p>
            <a:pPr eaLnBrk="1" hangingPunct="1"/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E38D9D-186A-469F-A9A6-D0330FCE6355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 smtClean="0"/>
              <a:t>-ежедневное проведение утренней гимнастики под музыку, с включением упражнений на формирование правильной осанки, дыхательных упражнений, пальчиковой гимнастики</a:t>
            </a:r>
          </a:p>
          <a:p>
            <a:pPr eaLnBrk="1" hangingPunct="1"/>
            <a:endParaRPr lang="ru-RU" dirty="0" smtClean="0"/>
          </a:p>
          <a:p>
            <a:pPr eaLnBrk="1" hangingPunct="1"/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3DC1EE-2A94-4386-9B7A-0E917EDECE82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dirty="0" smtClean="0"/>
              <a:t>-динамического часа после дневного сна с проведением корригирующих упражнений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сочетании с контрастными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воздушными ваннами</a:t>
            </a:r>
          </a:p>
          <a:p>
            <a:r>
              <a:rPr lang="ru-RU" sz="1200" i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Медико-профилактические</a:t>
            </a:r>
          </a:p>
          <a:p>
            <a:r>
              <a:rPr lang="ru-RU" sz="1200" i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Закаливание в соответствии с медицинскими показаниями</a:t>
            </a:r>
          </a:p>
          <a:p>
            <a:r>
              <a:rPr lang="ru-RU" sz="1200" i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1 обширное умывание после дневного сна</a:t>
            </a:r>
          </a:p>
          <a:p>
            <a:r>
              <a:rPr lang="ru-RU" sz="1200" i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(мытье рук до локтя)</a:t>
            </a:r>
          </a:p>
          <a:p>
            <a:r>
              <a:rPr lang="ru-RU" sz="1200" i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все группы ежедневно</a:t>
            </a:r>
          </a:p>
          <a:p>
            <a:r>
              <a:rPr lang="ru-RU" sz="1200" i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2 хождение по мокрым солевым дорожкам</a:t>
            </a:r>
          </a:p>
          <a:p>
            <a:r>
              <a:rPr lang="ru-RU" sz="1200" i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после сна «Рижский метод»</a:t>
            </a:r>
          </a:p>
          <a:p>
            <a:r>
              <a:rPr lang="ru-RU" sz="1200" i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все группы ежедневно</a:t>
            </a:r>
          </a:p>
          <a:p>
            <a:r>
              <a:rPr lang="ru-RU" sz="1200" i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3 контрастное обливание ног летний период</a:t>
            </a:r>
          </a:p>
          <a:p>
            <a:r>
              <a:rPr lang="ru-RU" sz="1200" i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4 сухое обтирание все группы ежедневно</a:t>
            </a:r>
          </a:p>
          <a:p>
            <a:pPr eaLnBrk="1" hangingPunct="1"/>
            <a:endParaRPr lang="ru-RU" i="1" dirty="0" smtClean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3A61DF-3FD7-4937-9598-BEE2FEAE19A9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 smtClean="0"/>
              <a:t>- проведение </a:t>
            </a:r>
            <a:r>
              <a:rPr lang="ru-RU" dirty="0" err="1" smtClean="0"/>
              <a:t>физминуток</a:t>
            </a:r>
            <a:r>
              <a:rPr lang="ru-RU" dirty="0" smtClean="0"/>
              <a:t> и динамических пауз на занятиях с целью снижения утомления и снятия напряжения у детей, для повышения работоспособности</a:t>
            </a:r>
          </a:p>
          <a:p>
            <a:pPr eaLnBrk="1" hangingPunct="1"/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F7525B-1EFA-4BC0-951C-4DAF41F91E44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 smtClean="0"/>
              <a:t>-проведение лечебной физкультуры три раза в неделю воспитателем по физической культуре  с детьми, имеющими некоторые отклонения в физическом развитии</a:t>
            </a:r>
          </a:p>
          <a:p>
            <a:pPr eaLnBrk="1" hangingPunct="1"/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AB9C0F-2393-4349-9A3A-8C6B8C1CB3D0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 smtClean="0"/>
              <a:t>-проведение спортивного кружка «Школа мяча», где дети учатся и совершенствуют технику игры в футбол, баскетбол, волейбол и стремятся достичь положительных результатов</a:t>
            </a:r>
          </a:p>
          <a:p>
            <a:pPr eaLnBrk="1" hangingPunct="1"/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5F3E9E-7112-41ED-8FFB-B68781DE63C3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 smtClean="0"/>
              <a:t>- в течение года проводятся ежемесячные спортивные развлечения по группам,  зимний  и летний спортивные праздники. Где, как правило, принимают  участие и родители воспитанников</a:t>
            </a:r>
          </a:p>
          <a:p>
            <a:pPr eaLnBrk="1" hangingPunct="1"/>
            <a:r>
              <a:rPr lang="ru-RU" dirty="0" smtClean="0"/>
              <a:t> </a:t>
            </a:r>
          </a:p>
          <a:p>
            <a:pPr eaLnBrk="1" hangingPunct="1"/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B79E0F-8378-4D91-915D-D4558B3DF766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 smtClean="0"/>
              <a:t>Налажена</a:t>
            </a:r>
            <a:r>
              <a:rPr lang="ru-RU" baseline="0" dirty="0" smtClean="0"/>
              <a:t> работа с социальными институтами, </a:t>
            </a:r>
            <a:r>
              <a:rPr lang="ru-RU" dirty="0" smtClean="0"/>
              <a:t>с детьми  проводятся экскурсии в детскую спортивную школу,</a:t>
            </a:r>
            <a:r>
              <a:rPr lang="ru-RU" baseline="0" dirty="0" smtClean="0"/>
              <a:t> в школьные спортивные залы и  детско юношеский центр, </a:t>
            </a:r>
            <a:r>
              <a:rPr lang="ru-RU" dirty="0" smtClean="0"/>
              <a:t>на Олимпийский стадион </a:t>
            </a:r>
          </a:p>
          <a:p>
            <a:pPr eaLnBrk="1" hangingPunct="1"/>
            <a:r>
              <a:rPr lang="ru-RU" dirty="0" smtClean="0"/>
              <a:t> </a:t>
            </a:r>
          </a:p>
          <a:p>
            <a:pPr eaLnBrk="1" hangingPunct="1"/>
            <a:endParaRPr lang="ru-RU" dirty="0" smtClean="0"/>
          </a:p>
          <a:p>
            <a:pPr eaLnBrk="1" hangingPunct="1"/>
            <a:r>
              <a:rPr lang="ru-RU" dirty="0" smtClean="0"/>
              <a:t> </a:t>
            </a:r>
          </a:p>
          <a:p>
            <a:pPr eaLnBrk="1" hangingPunct="1"/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C6B347-84DA-4FCF-88C1-13DEC01937C1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обеспечения благоприятных условий жизни и воспитания ребёнка, формирования основ полноценной, гармоничной личности необходимо укрепление и развитие тесной связи и взаимодействия детского сада и семьи.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повышаем 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уровень знаний родителей в области формирования, сохранения и укрепления здоровья детей посредством систематического педагогического и медицинского просвещения.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Повышаем  интерес родителей воспитанников к участию в совместных физкультурных и оздоровительных мероприятиях.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Формируем  положительное отношение к занятиям физкультурой и спортом.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Оказываем адресную  помощь родителям воспитанников в вопросах сохранения и укрепления здоровья детей силами специалистов ДОУ и районной больницы.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Создан банк консультативного материала как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педагогов так и для родителей по различным направлениям совместной и свободной деятельности с детьми дошкольного возраста; 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82BC7-0BB9-46DE-86E9-926B1B425B0C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326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 smtClean="0"/>
              <a:t>Баскетбольными кольцами, сеткой для волейбола, щитами для метания на дальность и меткость, туннелями, скамейками разной высоты, горками,  дугами для </a:t>
            </a:r>
            <a:r>
              <a:rPr lang="ru-RU" dirty="0" err="1" smtClean="0"/>
              <a:t>подлезания</a:t>
            </a:r>
            <a:r>
              <a:rPr lang="ru-RU" dirty="0" smtClean="0"/>
              <a:t>  </a:t>
            </a:r>
          </a:p>
          <a:p>
            <a:pPr eaLnBrk="1" hangingPunct="1"/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2C8558-5E06-4AC9-9F18-62A4FAA31526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Образовательная область» Физическое развитие» должна быть направлена, главным образом, на достижение важнейшей цели – формирование представлений у дошкольников о здоровом образе </a:t>
            </a:r>
            <a:r>
              <a:rPr lang="ru-RU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жизни. </a:t>
            </a:r>
            <a:r>
              <a:rPr lang="ru-RU" smtClean="0"/>
              <a:t>традиционные </a:t>
            </a:r>
            <a:r>
              <a:rPr lang="ru-RU" dirty="0" smtClean="0"/>
              <a:t>выезды на природу совместно с родителями воспитанников  </a:t>
            </a:r>
          </a:p>
          <a:p>
            <a:pPr eaLnBrk="1" hangingPunct="1"/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EF8180-39B8-4CB9-AD68-FCDB6E5EBD7B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 smtClean="0"/>
              <a:t>конкурсы рисунков на спортивные темы</a:t>
            </a:r>
          </a:p>
          <a:p>
            <a:pPr eaLnBrk="1" hangingPunct="1"/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CB0EFE-2845-48ED-BF67-E45CDD742F0E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 smtClean="0"/>
              <a:t>проводятся спортивные соревнования между детьми подготовительных к школе групп и первоклассниками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3BC195-9E5F-4A84-A5A1-48CA2F07DC24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 smtClean="0"/>
              <a:t>Для</a:t>
            </a:r>
            <a:r>
              <a:rPr lang="ru-RU" baseline="0" dirty="0" smtClean="0"/>
              <a:t> проведения физкультурных занятий на улице в зимний период в детском саду имеются </a:t>
            </a:r>
            <a:r>
              <a:rPr lang="ru-RU" dirty="0" smtClean="0"/>
              <a:t> лыжи</a:t>
            </a:r>
            <a:r>
              <a:rPr lang="ru-RU" baseline="0" dirty="0" smtClean="0"/>
              <a:t> и </a:t>
            </a:r>
            <a:r>
              <a:rPr lang="ru-RU" dirty="0" smtClean="0"/>
              <a:t>клюшки</a:t>
            </a:r>
          </a:p>
          <a:p>
            <a:pPr eaLnBrk="1" hangingPunct="1"/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3DD848-BED5-4118-BD9A-AE4677666221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 smtClean="0"/>
              <a:t>Большой вклад в оснащение спортивного зала вносят семьи наших воспитанников. В 2013 году семья Приходько Златы, в 2014 году семья </a:t>
            </a:r>
            <a:r>
              <a:rPr lang="ru-RU" dirty="0" err="1" smtClean="0"/>
              <a:t>Бекметова</a:t>
            </a:r>
            <a:r>
              <a:rPr lang="ru-RU" dirty="0" smtClean="0"/>
              <a:t> Тимура</a:t>
            </a:r>
            <a:r>
              <a:rPr lang="ru-RU" b="1" dirty="0" smtClean="0"/>
              <a:t> </a:t>
            </a:r>
            <a:r>
              <a:rPr lang="ru-RU" dirty="0" smtClean="0"/>
              <a:t> принимали участие в  финальных заключительных этапах краевого конкурса «Папа, мама, я  – спортивная семья», которые проходили в  г. Барнауле, где не только они сами получили многочисленные призы от организаторов и спонсоров данного конкурса, но и детский сад за подготовку данных семей получил спортивное оборудование на сумму более 200 000  рублей. </a:t>
            </a:r>
          </a:p>
          <a:p>
            <a:pPr eaLnBrk="1" hangingPunct="1"/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E68BFA-5D08-4A9E-ACF7-66469255A9D8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smtClean="0"/>
              <a:t>Это и велосипеды, тренажеры, детский электромобиль, мягкие игровые комплексы, </a:t>
            </a:r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C2F654-5641-461A-90D2-402714FDE37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smtClean="0"/>
              <a:t>батут, мячи и многое др.</a:t>
            </a:r>
          </a:p>
          <a:p>
            <a:pPr eaLnBrk="1" hangingPunct="1">
              <a:spcBef>
                <a:spcPct val="0"/>
              </a:spcBef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F9B649-8D64-465B-A064-2DE2585EDF99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 smtClean="0"/>
              <a:t>В тренажерном зале размещены и используются спортивные снаряды с учетом возрастных особенностей дошкольников на развитие всех групп мышц: беговые </a:t>
            </a:r>
            <a:r>
              <a:rPr lang="ru-RU" dirty="0" err="1" smtClean="0"/>
              <a:t>массажеры</a:t>
            </a:r>
            <a:r>
              <a:rPr lang="ru-RU" dirty="0" smtClean="0"/>
              <a:t>, </a:t>
            </a:r>
            <a:r>
              <a:rPr lang="ru-RU" dirty="0" err="1" smtClean="0"/>
              <a:t>рукоход</a:t>
            </a:r>
            <a:r>
              <a:rPr lang="ru-RU" dirty="0" smtClean="0"/>
              <a:t>, шест, веревочные лестницы</a:t>
            </a:r>
          </a:p>
          <a:p>
            <a:pPr eaLnBrk="1" hangingPunct="1"/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61C9F8-0510-42AA-B4C3-E6AC0FFC88FA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 smtClean="0"/>
              <a:t>Кольца, перекладина, канат, батуты, балансировочные доски и диски, </a:t>
            </a:r>
            <a:r>
              <a:rPr lang="ru-RU" dirty="0" err="1" smtClean="0"/>
              <a:t>массажеры</a:t>
            </a:r>
            <a:r>
              <a:rPr lang="ru-RU" dirty="0" smtClean="0"/>
              <a:t>, бревно, ходули, мягкие модули, сухой бассейн и многое другое</a:t>
            </a:r>
          </a:p>
          <a:p>
            <a:pPr eaLnBrk="1" hangingPunct="1"/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DE6CF4-25DB-40AF-8E59-427E2694FA3A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1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hyperlink" Target="http://www.odnoklassniki.ru/dk?cmd=PopLayerPhoto&amp;st.layer.cmd=PopLayerViewFriendPhotoStickyOuter&amp;st.layer.revNav=off&amp;st.layer.showNav=on&amp;st.layer.direction=on&amp;st.layer.type=FRIEND&amp;st.layer._bw=1353&amp;st.layer.navStartPhotoId=469065892556&amp;st.layer.photoId=469050212556&amp;st.layer._bh=714&amp;st.layer.happening=off&amp;st.layer.se=off&amp;st.layer.completeChunk=off&amp;st.layer.navPos=1&amp;st.layer.i=off&amp;st.layer.limitedUi=false&amp;st.layer.photoIds=469065892556;469050212556;469049836748;469049625548;469049390028;409449210060;409449174476;406908184780;406906575308;406906386892;406906187468;406905741516;396885990604;396869535436;396869481420;396869236940;396868526028;396867859148;396867828940;396867824332;396867820492&amp;st.layer.photoIdx=1&amp;st.layer.photoAlbumId=ndtlqiyqllcmwvpmldq0ppzmqewuysctuzgkn&amp;st.cmd=friendAlbumPhotos&amp;st.albumId=ndtlqiyqllcmwvpmldq0ppzmqewuysctuzgkn&amp;st.friendId=ndtlqiyqllcmwvpmldq0qtxmuxrerbovfbvnn&amp;st._aid=PLPhotoFriendPagingAlbImgNext" TargetMode="External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1520" y="188640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«Благовещенский центр развития ребенка – детский сад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Журавушка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Благовещенского района Алтайского края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87624" y="2420888"/>
            <a:ext cx="68407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оптимальных условий, способствующих реализации образовательной области «Физическое развитие» основной образовательной программы МБДОУ «БЦРР – детский сад «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Журавушка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».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50768" y="5949280"/>
            <a:ext cx="941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2015г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949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Picture 2" descr="C:\Users\vip\Desktop\здор\спортзал 0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227013"/>
            <a:ext cx="5953125" cy="44640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ScannedImage-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924175"/>
            <a:ext cx="4841875" cy="36877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21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5" descr="Изображение сказка 0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3816350" cy="4624388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Изображение сказка 0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0213"/>
            <a:ext cx="4032250" cy="48133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92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45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13" y="0"/>
            <a:ext cx="9144000" cy="6858000"/>
          </a:xfrm>
        </p:spPr>
      </p:pic>
      <p:pic>
        <p:nvPicPr>
          <p:cNvPr id="5" name="Picture 6" descr="Plosadka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709988"/>
            <a:ext cx="3698875" cy="27749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Plosadka_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333375"/>
            <a:ext cx="3805238" cy="27352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vip\Desktop\здор\спортзал 03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3708400"/>
            <a:ext cx="3679825" cy="27590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здор 1\ЛЕТО 3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33375"/>
            <a:ext cx="3716337" cy="27860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96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56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5604" name="Прямоугольник 2"/>
          <p:cNvSpPr>
            <a:spLocks noChangeArrowheads="1"/>
          </p:cNvSpPr>
          <p:nvPr/>
        </p:nvSpPr>
        <p:spPr bwMode="auto">
          <a:xfrm>
            <a:off x="468313" y="-4787900"/>
            <a:ext cx="83518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 </a:t>
            </a:r>
          </a:p>
          <a:p>
            <a:r>
              <a:rPr lang="ru-RU">
                <a:latin typeface="Calibri" pitchFamily="34" charset="0"/>
              </a:rPr>
              <a:t> </a:t>
            </a:r>
          </a:p>
        </p:txBody>
      </p:sp>
      <p:pic>
        <p:nvPicPr>
          <p:cNvPr id="7" name="Picture 3" descr="C:\Users\vip\Desktop\здор\спортзал 06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4813"/>
            <a:ext cx="4800600" cy="36004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vip\Desktop\здор\спортзал 0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551238"/>
            <a:ext cx="4408487" cy="33067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14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66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675688" cy="6507163"/>
          </a:xfrm>
        </p:spPr>
      </p:pic>
      <p:sp>
        <p:nvSpPr>
          <p:cNvPr id="26628" name="Прямоугольник 2"/>
          <p:cNvSpPr>
            <a:spLocks noChangeArrowheads="1"/>
          </p:cNvSpPr>
          <p:nvPr/>
        </p:nvSpPr>
        <p:spPr bwMode="auto">
          <a:xfrm>
            <a:off x="468313" y="-4787900"/>
            <a:ext cx="83518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 </a:t>
            </a:r>
          </a:p>
          <a:p>
            <a:r>
              <a:rPr lang="ru-RU">
                <a:latin typeface="Calibri" pitchFamily="34" charset="0"/>
              </a:rPr>
              <a:t> </a:t>
            </a:r>
          </a:p>
        </p:txBody>
      </p:sp>
      <p:pic>
        <p:nvPicPr>
          <p:cNvPr id="6" name="Picture 14" descr="Plosadka_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0713"/>
            <a:ext cx="7777162" cy="53625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64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76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4" descr="C:\Users\vip\Desktop\здор\новый детский сад 0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5575"/>
            <a:ext cx="3840163" cy="28813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vip\Desktop\здор\новый детский сад 0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44463"/>
            <a:ext cx="3892550" cy="29194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здор 1\новый детский сад 2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429000"/>
            <a:ext cx="3840163" cy="28797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здор 1\новый детский сад 14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392488"/>
            <a:ext cx="3865562" cy="289718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21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86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Picture 4" descr="спортзал 0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536504" cy="604867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Старое\Documents and Settings\1\Мои документы\Мои рисунки\территория ДОУ и группа Мурко\ЛЕТО 2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084" y="3789040"/>
            <a:ext cx="3096344" cy="2322258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Старое\Documents and Settings\1\Мои документы\Мои рисунки\территория ДОУ 2012\новый детский сад 2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43" y="332656"/>
            <a:ext cx="3840426" cy="2880320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89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6498" y="11088"/>
            <a:ext cx="9144000" cy="6858000"/>
          </a:xfrm>
          <a:prstGeom prst="rect">
            <a:avLst/>
          </a:prstGeom>
        </p:spPr>
      </p:pic>
      <p:pic>
        <p:nvPicPr>
          <p:cNvPr id="4" name="Picture 7" descr="Рисунок9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619661" cy="646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034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6498" y="11088"/>
            <a:ext cx="9144000" cy="6858000"/>
          </a:xfrm>
          <a:prstGeom prst="rect">
            <a:avLst/>
          </a:prstGeom>
        </p:spPr>
      </p:pic>
      <p:pic>
        <p:nvPicPr>
          <p:cNvPr id="8" name="Picture 6" descr="Тюрина 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028" y="3643437"/>
            <a:ext cx="4114800" cy="308768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Изображение 16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869"/>
            <a:ext cx="3672408" cy="3134283"/>
          </a:xfrm>
          <a:prstGeom prst="rect">
            <a:avLst/>
          </a:prstGeom>
          <a:noFill/>
          <a:ln w="3810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Старое\Documents and Settings\1\Мои документы\Мои рисунки\IMG_499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5137"/>
            <a:ext cx="4255804" cy="3191853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Старое\Documents and Settings\1\Мои документы\Мои рисунки\IMG_498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80" y="3749147"/>
            <a:ext cx="3770148" cy="2827611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9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6498" y="11088"/>
            <a:ext cx="9144000" cy="6858000"/>
          </a:xfrm>
          <a:prstGeom prst="rect">
            <a:avLst/>
          </a:prstGeom>
        </p:spPr>
      </p:pic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86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7" name="Picture 2" descr="E:\конкурс\Рисунок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70" y="159414"/>
            <a:ext cx="8748464" cy="656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200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4" y="-28263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39752" y="548680"/>
            <a:ext cx="3888431" cy="461665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Физическое развитие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91044" y="2060847"/>
            <a:ext cx="3816424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Физическая культура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1824" y="3028756"/>
            <a:ext cx="1440159" cy="1169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Формирование начальных представлений</a:t>
            </a:r>
          </a:p>
          <a:p>
            <a:pPr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 здоровом образе жизни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3639" y="2060848"/>
            <a:ext cx="2368547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Здоровье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39752" y="3016543"/>
            <a:ext cx="1440160" cy="1169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Сохранение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и укрепление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физического и психического здоровья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детей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 стрелкой 11"/>
          <p:cNvCxnSpPr>
            <a:endCxn id="6" idx="0"/>
          </p:cNvCxnSpPr>
          <p:nvPr/>
        </p:nvCxnSpPr>
        <p:spPr>
          <a:xfrm>
            <a:off x="5098121" y="1035148"/>
            <a:ext cx="1501135" cy="10256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2339752" y="1035148"/>
            <a:ext cx="1440160" cy="10256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endCxn id="8" idx="0"/>
          </p:cNvCxnSpPr>
          <p:nvPr/>
        </p:nvCxnSpPr>
        <p:spPr>
          <a:xfrm flipH="1">
            <a:off x="1171904" y="2522513"/>
            <a:ext cx="591784" cy="5062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endCxn id="10" idx="0"/>
          </p:cNvCxnSpPr>
          <p:nvPr/>
        </p:nvCxnSpPr>
        <p:spPr>
          <a:xfrm>
            <a:off x="2584045" y="2522513"/>
            <a:ext cx="475787" cy="4940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283968" y="48691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00109" y="3028756"/>
            <a:ext cx="1933364" cy="13849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ормирование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у детей потребности в двигательной активности и физическом совершенствовании.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62626" y="4593679"/>
            <a:ext cx="1340369" cy="1169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накопление и обогащение двигательного опыта у детей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380858" y="3244199"/>
            <a:ext cx="1512167" cy="20313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развитие физических качеств (силовых, скоростных, в том числе гибкости, выносливости, координации) </a:t>
            </a:r>
          </a:p>
        </p:txBody>
      </p:sp>
      <p:cxnSp>
        <p:nvCxnSpPr>
          <p:cNvPr id="28" name="Прямая со стрелкой 27"/>
          <p:cNvCxnSpPr/>
          <p:nvPr/>
        </p:nvCxnSpPr>
        <p:spPr>
          <a:xfrm flipH="1">
            <a:off x="5098121" y="2522513"/>
            <a:ext cx="842033" cy="5062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6622966" y="2566845"/>
            <a:ext cx="0" cy="20268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7196227" y="2515754"/>
            <a:ext cx="936104" cy="6924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331640" y="4392106"/>
            <a:ext cx="1474329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оспитание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культурно-гигиенических навыков</a:t>
            </a:r>
          </a:p>
        </p:txBody>
      </p:sp>
      <p:cxnSp>
        <p:nvCxnSpPr>
          <p:cNvPr id="7" name="Прямая со стрелкой 6"/>
          <p:cNvCxnSpPr>
            <a:stCxn id="9" idx="2"/>
          </p:cNvCxnSpPr>
          <p:nvPr/>
        </p:nvCxnSpPr>
        <p:spPr>
          <a:xfrm>
            <a:off x="2087913" y="2522513"/>
            <a:ext cx="39861" cy="18759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2399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27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843"/>
            <a:ext cx="9144000" cy="6858000"/>
          </a:xfrm>
        </p:spPr>
      </p:pic>
      <p:sp>
        <p:nvSpPr>
          <p:cNvPr id="32772" name="Прямоугольник 2"/>
          <p:cNvSpPr>
            <a:spLocks noChangeArrowheads="1"/>
          </p:cNvSpPr>
          <p:nvPr/>
        </p:nvSpPr>
        <p:spPr bwMode="auto">
          <a:xfrm>
            <a:off x="395288" y="196850"/>
            <a:ext cx="84978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 sz="2400">
              <a:latin typeface="Calibri" pitchFamily="34" charset="0"/>
            </a:endParaRPr>
          </a:p>
          <a:p>
            <a:endParaRPr lang="ru-RU" sz="2400">
              <a:latin typeface="Calibri" pitchFamily="34" charset="0"/>
            </a:endParaRPr>
          </a:p>
          <a:p>
            <a:endParaRPr lang="ru-RU"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51050" y="184150"/>
            <a:ext cx="5113338" cy="7239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Система здоровьесбережения в ДОУ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9552" y="1045614"/>
            <a:ext cx="7953896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различные оздоровительные режимы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1554863"/>
            <a:ext cx="7953898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комплекс закаливающих </a:t>
            </a:r>
            <a:r>
              <a:rPr lang="ru-RU" sz="1400" b="1" dirty="0" smtClean="0"/>
              <a:t>меропр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иятий</a:t>
            </a:r>
            <a:r>
              <a:rPr lang="ru-RU" sz="1400" dirty="0" smtClean="0"/>
              <a:t>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552" y="2121599"/>
            <a:ext cx="7953898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физкультурные занятия всех типов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552" y="2656964"/>
            <a:ext cx="7953897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организация  рационального питания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39552" y="3280955"/>
            <a:ext cx="7953897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медико-профилактическая работа с детьми и родителями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9551" y="3850104"/>
            <a:ext cx="7953897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соблюдение требований СанПиНа к организации педагогического процесса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9551" y="4463203"/>
            <a:ext cx="7953898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комплекс мероприятий по сохранению физического и психологического здоровья педагогов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9551" y="5013176"/>
            <a:ext cx="795390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внедрение в работу дифференцированного подхода в физическом воспитании мальчиков и девочек старшего дошкольного возраста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9550" y="5726298"/>
            <a:ext cx="7953897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создание программы «Растишка»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здоровьесбережению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39552" y="6250659"/>
            <a:ext cx="7953899" cy="28920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оптимизация двигательного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режима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587586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37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88" y="0"/>
            <a:ext cx="9144000" cy="6858000"/>
          </a:xfrm>
        </p:spPr>
      </p:pic>
      <p:pic>
        <p:nvPicPr>
          <p:cNvPr id="38916" name="Picture 2" descr="C:\Старое\Documents and Settings\1\Мои документы\Мои рисунки\мелехина\Милехина\0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419100"/>
            <a:ext cx="3990975" cy="26495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3" descr="C:\Старое\Documents and Settings\1\Мои документы\Мои рисунки\мелехина\Мелех (5)\книга новая 0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3573463"/>
            <a:ext cx="3881437" cy="29114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4" descr="C:\Старое\Documents and Settings\1\Мои документы\Мои рисунки\мелехина\Мелех (5)\книга новая 00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3559175"/>
            <a:ext cx="3783012" cy="28384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4" name="Picture 2" descr="C:\Старое\Documents and Settings\1\Мои документы\Мои рисунки\IMG_463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290513"/>
            <a:ext cx="3876675" cy="29067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56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3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3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3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58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5844" name="Прямоугольник 2"/>
          <p:cNvSpPr>
            <a:spLocks noChangeArrowheads="1"/>
          </p:cNvSpPr>
          <p:nvPr/>
        </p:nvSpPr>
        <p:spPr bwMode="auto">
          <a:xfrm>
            <a:off x="468313" y="-4787900"/>
            <a:ext cx="83518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 </a:t>
            </a:r>
          </a:p>
          <a:p>
            <a:r>
              <a:rPr lang="ru-RU">
                <a:latin typeface="Calibri" pitchFamily="34" charset="0"/>
              </a:rPr>
              <a:t> </a:t>
            </a:r>
          </a:p>
        </p:txBody>
      </p:sp>
      <p:pic>
        <p:nvPicPr>
          <p:cNvPr id="6" name="Picture 2" descr="E:\детский сад\DSC_10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4813"/>
            <a:ext cx="4632325" cy="30892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 descr="Scanned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881313"/>
            <a:ext cx="4392613" cy="354965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78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68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Picture 2" descr="C:\Старое\Documents and Settings\1\Мои документы\Мои рисунки\детский сад\Печатать, физра\P10300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41300"/>
            <a:ext cx="4681538" cy="35115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2" descr="C:\Старое\Documents and Settings\1\Мои документы\Мои рисунки\мелехина\Милехина\02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25" y="2636838"/>
            <a:ext cx="5813425" cy="38623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99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30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78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9395" name="Picture 2" descr="C:\Старое\Documents and Settings\1\Мои документы\Мои рисунки\IMG_458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5041900" cy="37798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6" name="Picture 3" descr="C:\Старое\Documents and Settings\1\Мои документы\Мои рисунки\IMG_458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3" t="3305"/>
          <a:stretch>
            <a:fillRect/>
          </a:stretch>
        </p:blipFill>
        <p:spPr bwMode="auto">
          <a:xfrm>
            <a:off x="3635375" y="2420938"/>
            <a:ext cx="5227638" cy="41306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39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3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2" descr="C:\Старое\Documents and Settings\1\Мои документы\Мои рисунки\IMG_4591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69875"/>
            <a:ext cx="8424863" cy="6318250"/>
          </a:xfrm>
          <a:ln w="381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181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993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9940" name="Прямоугольник 2"/>
          <p:cNvSpPr>
            <a:spLocks noChangeArrowheads="1"/>
          </p:cNvSpPr>
          <p:nvPr/>
        </p:nvSpPr>
        <p:spPr bwMode="auto">
          <a:xfrm>
            <a:off x="468313" y="-4787900"/>
            <a:ext cx="83518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 </a:t>
            </a:r>
          </a:p>
          <a:p>
            <a:r>
              <a:rPr lang="ru-RU">
                <a:latin typeface="Calibri" pitchFamily="34" charset="0"/>
              </a:rPr>
              <a:t> </a:t>
            </a:r>
          </a:p>
        </p:txBody>
      </p:sp>
      <p:sp>
        <p:nvSpPr>
          <p:cNvPr id="39941" name="TextBox 5"/>
          <p:cNvSpPr txBox="1">
            <a:spLocks noChangeArrowheads="1"/>
          </p:cNvSpPr>
          <p:nvPr/>
        </p:nvSpPr>
        <p:spPr bwMode="auto">
          <a:xfrm>
            <a:off x="4284663" y="400526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>
              <a:latin typeface="Calibri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074" y="3429000"/>
            <a:ext cx="4304076" cy="322805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SAM_57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3803650" cy="2852737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SAM_577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347" y="189587"/>
            <a:ext cx="3924824" cy="2943618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SAM_568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84984"/>
            <a:ext cx="2427734" cy="3236978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52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09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6" descr="Изображение сказка 0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50" y="207963"/>
            <a:ext cx="4279900" cy="299085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Изображение сказка 05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94208"/>
            <a:ext cx="3462338" cy="311225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Школа мяч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4625"/>
            <a:ext cx="4032250" cy="30241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:\SAM_57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30855"/>
            <a:ext cx="4051950" cy="3038963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8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Рисунок 3" descr="1220190862mUHPS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Старое\Documents and Settings\1\Мои документы\Мои рисунки\зимний спортивный праздник 2014г\консульт пункт 29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6063"/>
            <a:ext cx="4032250" cy="302418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олимпиада Росинка\IMG_339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282575"/>
            <a:ext cx="4019550" cy="29813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P10803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446463"/>
            <a:ext cx="4032250" cy="3022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Изображение 04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3454400"/>
            <a:ext cx="4019550" cy="30146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65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30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4" descr="F:\DSC025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96" y="413994"/>
            <a:ext cx="4134610" cy="23234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getImage?photoId=469065892556&amp;photoType=3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412980"/>
            <a:ext cx="3846088" cy="268511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F:\DSC0258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281" y="464279"/>
            <a:ext cx="3955621" cy="222291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здор 1\DSC0256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96" y="3433801"/>
            <a:ext cx="4229426" cy="266429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67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53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9" descr="спортзал 0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94320"/>
            <a:ext cx="5088565" cy="381642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д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6096" y="194320"/>
            <a:ext cx="3585845" cy="636079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6" name="Picture 2" descr="E:\SAM_57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20" y="4221088"/>
            <a:ext cx="3256789" cy="244259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3202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03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475655" y="332656"/>
            <a:ext cx="6264697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</a:rPr>
              <a:t>Сотрудничество семьи и ДОУ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1628800"/>
            <a:ext cx="2880320" cy="160043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dirty="0">
                <a:latin typeface="Arial" charset="0"/>
              </a:rPr>
              <a:t>Повысить уровень знаний родителей в области формирования, сохранения и укрепления здоровья посредством систематического педагогического и медицинского просвещения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17097" y="1677296"/>
            <a:ext cx="2592288" cy="160043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dirty="0">
                <a:latin typeface="Arial" charset="0"/>
              </a:rPr>
              <a:t>Оказать адресную квалифицированную помощь родителям воспитанников в вопросах сохранения и укрепления здоровья детей силами специалистов ДОУ и ЦРБ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6824" y="4277951"/>
            <a:ext cx="2448273" cy="11264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ru-RU" sz="1400" dirty="0">
                <a:latin typeface="Arial" charset="0"/>
              </a:rPr>
              <a:t>Повысить интерес родителей воспитанников к участию в совместных физкультурных и оздоровительных мероприятиях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04048" y="4277951"/>
            <a:ext cx="2520280" cy="127727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ru-RU" sz="1400" dirty="0">
                <a:latin typeface="Arial" charset="0"/>
              </a:rPr>
              <a:t>Сформировать положительное отношение к занятиям физкультурой и спортом, к здоровому образу жизни в семье</a:t>
            </a:r>
          </a:p>
          <a:p>
            <a:pPr>
              <a:spcBef>
                <a:spcPct val="50000"/>
              </a:spcBef>
            </a:pPr>
            <a:endParaRPr lang="ru-RU" sz="1400" dirty="0">
              <a:latin typeface="Times New Roman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5436096" y="794321"/>
            <a:ext cx="1224136" cy="8344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2483768" y="794321"/>
            <a:ext cx="1224136" cy="8344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5" idx="2"/>
          </p:cNvCxnSpPr>
          <p:nvPr/>
        </p:nvCxnSpPr>
        <p:spPr>
          <a:xfrm flipH="1">
            <a:off x="3491880" y="794321"/>
            <a:ext cx="1116124" cy="34267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4608004" y="794321"/>
            <a:ext cx="828092" cy="34267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25028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50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5" descr="G:\Новая папка\SAM_47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61950"/>
            <a:ext cx="4440238" cy="26638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Новая папка\SAM_466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33375"/>
            <a:ext cx="3917950" cy="26638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Новая папка\DSC0167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3413125"/>
            <a:ext cx="3930650" cy="29479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2" descr="http://uld7.mycdn.me/image?t=3&amp;bid=571305121908&amp;id=571305121908&amp;plc=WEB&amp;tkn=GeEuRnuGc7keBD8aOAXd06EPLH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3413125"/>
            <a:ext cx="4427538" cy="29527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51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30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60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" y="6350"/>
            <a:ext cx="9144000" cy="6858000"/>
          </a:xfrm>
        </p:spPr>
      </p:pic>
      <p:pic>
        <p:nvPicPr>
          <p:cNvPr id="6146" name="Picture 2" descr="E:\олимпиада Росинка\IMG_34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6667500" cy="34353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олимпиада Росинка\IMG_34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357563"/>
            <a:ext cx="6011862" cy="3378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65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3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71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63" y="3175"/>
            <a:ext cx="9144000" cy="6858000"/>
          </a:xfrm>
        </p:spPr>
      </p:pic>
      <p:pic>
        <p:nvPicPr>
          <p:cNvPr id="6" name="Picture 2" descr="F:\здор 1\DSC0679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457200"/>
            <a:ext cx="8137525" cy="61023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54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Рисунок 3" descr="1220190862mUHPS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65656" y="2027803"/>
            <a:ext cx="7506722" cy="2031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Благодарю </a:t>
            </a: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за внимание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Контактный телефон 8(38564)22-2-95</a:t>
            </a:r>
          </a:p>
        </p:txBody>
      </p:sp>
    </p:spTree>
    <p:extLst>
      <p:ext uri="{BB962C8B-B14F-4D97-AF65-F5344CB8AC3E}">
        <p14:creationId xmlns:p14="http://schemas.microsoft.com/office/powerpoint/2010/main" val="194839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63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5" descr="Sportsal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33375"/>
            <a:ext cx="6107112" cy="45799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10803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292475"/>
            <a:ext cx="4321175" cy="32400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93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74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7412" name="Прямоугольник 2"/>
          <p:cNvSpPr>
            <a:spLocks noChangeArrowheads="1"/>
          </p:cNvSpPr>
          <p:nvPr/>
        </p:nvSpPr>
        <p:spPr bwMode="auto">
          <a:xfrm>
            <a:off x="468313" y="-4787900"/>
            <a:ext cx="83518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 </a:t>
            </a:r>
          </a:p>
          <a:p>
            <a:r>
              <a:rPr lang="ru-RU">
                <a:latin typeface="Calibri" pitchFamily="34" charset="0"/>
              </a:rPr>
              <a:t> </a:t>
            </a:r>
          </a:p>
        </p:txBody>
      </p:sp>
      <p:sp>
        <p:nvSpPr>
          <p:cNvPr id="17413" name="TextBox 5"/>
          <p:cNvSpPr txBox="1">
            <a:spLocks noChangeArrowheads="1"/>
          </p:cNvSpPr>
          <p:nvPr/>
        </p:nvSpPr>
        <p:spPr bwMode="auto">
          <a:xfrm>
            <a:off x="4284663" y="400526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>
              <a:latin typeface="Calibri" pitchFamily="34" charset="0"/>
            </a:endParaRPr>
          </a:p>
        </p:txBody>
      </p:sp>
      <p:pic>
        <p:nvPicPr>
          <p:cNvPr id="8" name="Picture 2" descr="E:\SAM_55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4" y="324494"/>
            <a:ext cx="5138340" cy="3854098"/>
          </a:xfrm>
          <a:prstGeom prst="rect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SAM_55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638" y="2780928"/>
            <a:ext cx="5127431" cy="3845573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73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84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8436" name="Прямоугольник 2"/>
          <p:cNvSpPr>
            <a:spLocks noChangeArrowheads="1"/>
          </p:cNvSpPr>
          <p:nvPr/>
        </p:nvSpPr>
        <p:spPr bwMode="auto">
          <a:xfrm>
            <a:off x="468313" y="-4787900"/>
            <a:ext cx="83518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 </a:t>
            </a:r>
          </a:p>
          <a:p>
            <a:r>
              <a:rPr lang="ru-RU">
                <a:latin typeface="Calibri" pitchFamily="34" charset="0"/>
              </a:rPr>
              <a:t> </a:t>
            </a:r>
          </a:p>
        </p:txBody>
      </p:sp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4284663" y="31416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>
              <a:latin typeface="Calibri" pitchFamily="34" charset="0"/>
            </a:endParaRPr>
          </a:p>
        </p:txBody>
      </p:sp>
      <p:pic>
        <p:nvPicPr>
          <p:cNvPr id="1026" name="Picture 2" descr="C:\Users\vip\Desktop\здор\консульт пункт 2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6086475" cy="45640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2" descr="C:\Старое\Documents and Settings\1\Мои документы\конкурсы\Папа, мама,я - спортивная семья 2013г Приходько\Папа, мама,я - спортивная семья\Бекметовы 2014г\IMG_439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2708275"/>
            <a:ext cx="5176837" cy="38830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7998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3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94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1750"/>
            <a:ext cx="9144000" cy="6858000"/>
          </a:xfrm>
        </p:spPr>
      </p:pic>
      <p:pic>
        <p:nvPicPr>
          <p:cNvPr id="6" name="Picture 4" descr="интегрированные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38" y="3449638"/>
            <a:ext cx="4086225" cy="30654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фото газета\день отца\0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146050"/>
            <a:ext cx="4402138" cy="29225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2" descr="C:\Старое\Documents and Settings\1\Мои документы\Мои рисунки\IMG_457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3387725"/>
            <a:ext cx="4249738" cy="31877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2" descr="C:\Старое\Documents and Settings\1\Мои документы\Мои рисунки\IMG_467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3" y="146050"/>
            <a:ext cx="3963987" cy="29733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4490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3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3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4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3" descr="C:\Старое\Documents and Settings\1\Мои документы\Мои рисунки\IMG_46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832350" cy="36242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3" descr="C:\Старое\Documents and Settings\1\Мои документы\Мои рисунки\IMG_4576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638" y="3141663"/>
            <a:ext cx="4752975" cy="3560762"/>
          </a:xfrm>
          <a:ln w="381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315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3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15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4" descr="Trenaser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115888"/>
            <a:ext cx="7775575" cy="58324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здор 1\спортзал 05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213100"/>
            <a:ext cx="4464050" cy="33480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05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1400</TotalTime>
  <Words>1736</Words>
  <Application>Microsoft Office PowerPoint</Application>
  <PresentationFormat>Экран (4:3)</PresentationFormat>
  <Paragraphs>158</Paragraphs>
  <Slides>34</Slides>
  <Notes>32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Windows User</cp:lastModifiedBy>
  <cp:revision>53</cp:revision>
  <dcterms:created xsi:type="dcterms:W3CDTF">2015-03-12T16:55:17Z</dcterms:created>
  <dcterms:modified xsi:type="dcterms:W3CDTF">2015-03-14T17:57:07Z</dcterms:modified>
</cp:coreProperties>
</file>